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56" r:id="rId2"/>
    <p:sldId id="257" r:id="rId3"/>
    <p:sldId id="268" r:id="rId4"/>
    <p:sldId id="258" r:id="rId5"/>
    <p:sldId id="259" r:id="rId6"/>
    <p:sldId id="260" r:id="rId7"/>
    <p:sldId id="261" r:id="rId8"/>
    <p:sldId id="274" r:id="rId9"/>
    <p:sldId id="269" r:id="rId10"/>
    <p:sldId id="266" r:id="rId11"/>
    <p:sldId id="267" r:id="rId12"/>
    <p:sldId id="273" r:id="rId13"/>
    <p:sldId id="272" r:id="rId14"/>
    <p:sldId id="263" r:id="rId15"/>
    <p:sldId id="262" r:id="rId16"/>
    <p:sldId id="275" r:id="rId17"/>
    <p:sldId id="277" r:id="rId18"/>
    <p:sldId id="278" r:id="rId19"/>
  </p:sldIdLst>
  <p:sldSz cx="12192000" cy="6858000"/>
  <p:notesSz cx="6797675" cy="9928225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6357" autoAdjust="0"/>
  </p:normalViewPr>
  <p:slideViewPr>
    <p:cSldViewPr snapToGrid="0">
      <p:cViewPr varScale="1">
        <p:scale>
          <a:sx n="110" d="100"/>
          <a:sy n="110" d="100"/>
        </p:scale>
        <p:origin x="594" y="84"/>
      </p:cViewPr>
      <p:guideLst>
        <p:guide orient="horz" pos="2183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0" d="100"/>
          <a:sy n="80" d="100"/>
        </p:scale>
        <p:origin x="401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073F1EAD-DE57-9B83-A497-723D86B565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9B15D47-8D4D-83F5-BEBC-932053F987A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8039EA6-F59F-0B2D-3925-326B04B377E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C0088C2-129A-8997-241B-C3AA2E87080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EFAEF8-7C34-49A5-97C1-A42E382C61F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9164728"/>
      </p:ext>
    </p:extLst>
  </p:cSld>
  <p:clrMap bg1="lt1" tx1="dk1" bg2="lt2" tx2="dk2" accent1="accent1" accent2="accent2" accent3="accent3" accent4="accent4" accent5="accent5" accent6="accent6" hlink="hlink" folHlink="folHlink"/>
  <p:hf sldNum="0" hdr="0" ftr="0"/>
</p:handoutMaster>
</file>

<file path=ppt/media/image1.png>
</file>

<file path=ppt/media/image10.png>
</file>

<file path=ppt/media/image11.png>
</file>

<file path=ppt/media/image12.png>
</file>

<file path=ppt/media/image120.png>
</file>

<file path=ppt/media/image13.png>
</file>

<file path=ppt/media/image14.png>
</file>

<file path=ppt/media/image140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4.png>
</file>

<file path=ppt/media/image25.jp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r>
              <a:rPr lang="en-US" dirty="0"/>
              <a:t>`</a:t>
            </a:r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79768" y="4777958"/>
            <a:ext cx="5438140" cy="390923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B20275-2B3D-4C64-9B33-66B9987F8D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5068278"/>
      </p:ext>
    </p:extLst>
  </p:cSld>
  <p:clrMap bg1="lt1" tx1="dk1" bg2="lt2" tx2="dk2" accent1="accent1" accent2="accent2" accent3="accent3" accent4="accent4" accent5="accent5" accent6="accent6" hlink="hlink" folHlink="folHlink"/>
  <p:hf sldNum="0"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EE8D57EB-472D-6946-F9FA-466343664A76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76255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FAF99A8-0A6F-E7F4-80F5-4A3FBE88C615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53483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3BFAD5B-80B1-823D-358B-BBBF1FE1D42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8611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3BFAD5B-80B1-823D-358B-BBBF1FE1D42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67268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3BFAD5B-80B1-823D-358B-BBBF1FE1D42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3263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3BFAD5B-80B1-823D-358B-BBBF1FE1D42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43051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F89762-7E4B-32B5-3D14-941147942B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6903022-B9A1-0856-47E9-A9027FAC6B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BD95819-5AB7-6799-FC93-CAD383DA4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AA418-33BB-4CAF-BBE3-C0B0B5476994}" type="datetime1">
              <a:rPr lang="ru-RU" smtClean="0"/>
              <a:t>19.06.2023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46FA940-06D0-1A4A-9BC3-79A98523C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49AC9EA-727F-E7CC-51F4-660042213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36B25E5C-C684-4992-99DD-DF99FD03ACF3}" type="slidenum">
              <a:rPr lang="ru-RU" smtClean="0"/>
              <a:pPr/>
              <a:t>‹#›</a:t>
            </a:fld>
            <a:r>
              <a:rPr lang="en-US" dirty="0"/>
              <a:t> / 11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625802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1B82C7-A603-3C9C-4401-7078C3175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05ACC79-26FF-FE6C-A955-E003E82394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3C9ABEF-6C7E-09E0-3102-B461295A2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C1ED4-E2B9-47FF-A23F-DF684FE1343C}" type="datetime1">
              <a:rPr lang="ru-RU" smtClean="0"/>
              <a:t>19.06.2023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0075C36-A2D6-DF08-8DA2-4DC9F8783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946EEE1-EFE1-557F-3BE2-D3A5FD566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36B25E5C-C684-4992-99DD-DF99FD03ACF3}" type="slidenum">
              <a:rPr lang="ru-RU" smtClean="0"/>
              <a:pPr/>
              <a:t>‹#›</a:t>
            </a:fld>
            <a:r>
              <a:rPr lang="ru-RU" dirty="0"/>
              <a:t> / 11</a:t>
            </a:r>
          </a:p>
        </p:txBody>
      </p:sp>
    </p:spTree>
    <p:extLst>
      <p:ext uri="{BB962C8B-B14F-4D97-AF65-F5344CB8AC3E}">
        <p14:creationId xmlns:p14="http://schemas.microsoft.com/office/powerpoint/2010/main" val="842710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0397B3-2A1F-2FED-F254-41F70D0564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4EC2289-C338-44D1-2B1C-A49CAAA954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5F37D05-AB2A-740C-1248-DDF8C85CD8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35292B-5526-49E4-8DD5-FA3FACACF81E}" type="datetime1">
              <a:rPr lang="ru-RU" smtClean="0"/>
              <a:t>19.06.2023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43D8230-7194-F685-5249-5AFE7A25AF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8584486-D751-59B0-739D-B12E0D5E5C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36B25E5C-C684-4992-99DD-DF99FD03ACF3}" type="slidenum">
              <a:rPr lang="ru-RU" smtClean="0"/>
              <a:pPr/>
              <a:t>‹#›</a:t>
            </a:fld>
            <a:r>
              <a:rPr lang="en-US" dirty="0"/>
              <a:t> / 11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18928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14DE58-EE83-78D7-0B50-8C1596D932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6533" y="1596544"/>
            <a:ext cx="10258927" cy="1672896"/>
          </a:xfrm>
        </p:spPr>
        <p:txBody>
          <a:bodyPr>
            <a:noAutofit/>
          </a:bodyPr>
          <a:lstStyle/>
          <a:p>
            <a:r>
              <a:rPr lang="ru-RU" sz="2600" b="1" cap="all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ПОВЫШЕНИЕ КАЧЕСТВА Радиолокационных ИЗОБРАЖЕНИЙ ЗА СЧЁТ ФИЛЬТРАЦИИ МУЛЬТИПЛИКАТИВНОГО ШУМА С ПОМОЩЬЮ МЕТОДОВ ГЛУБОКОГО ОБУЧЕНИЯ</a:t>
            </a:r>
            <a:endParaRPr lang="ru-RU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36F7CC-2D6D-ABC0-7DB3-9B4D57C137DC}"/>
              </a:ext>
            </a:extLst>
          </p:cNvPr>
          <p:cNvSpPr txBox="1"/>
          <p:nvPr/>
        </p:nvSpPr>
        <p:spPr>
          <a:xfrm>
            <a:off x="2203361" y="398405"/>
            <a:ext cx="77852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Санкт-Петербургский политехнический университет Петра Великого</a:t>
            </a:r>
          </a:p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Институт электроники и телекоммуникаций</a:t>
            </a:r>
          </a:p>
        </p:txBody>
      </p:sp>
      <p:graphicFrame>
        <p:nvGraphicFramePr>
          <p:cNvPr id="5" name="Таблица 5">
            <a:extLst>
              <a:ext uri="{FF2B5EF4-FFF2-40B4-BE49-F238E27FC236}">
                <a16:creationId xmlns:a16="http://schemas.microsoft.com/office/drawing/2014/main" id="{C46F8756-A081-0929-CB4D-17EEEA930E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6991590"/>
              </p:ext>
            </p:extLst>
          </p:nvPr>
        </p:nvGraphicFramePr>
        <p:xfrm>
          <a:off x="2189743" y="3667414"/>
          <a:ext cx="7812505" cy="2529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470358">
                  <a:extLst>
                    <a:ext uri="{9D8B030D-6E8A-4147-A177-3AD203B41FA5}">
                      <a16:colId xmlns:a16="http://schemas.microsoft.com/office/drawing/2014/main" val="3687579043"/>
                    </a:ext>
                  </a:extLst>
                </a:gridCol>
                <a:gridCol w="2342147">
                  <a:extLst>
                    <a:ext uri="{9D8B030D-6E8A-4147-A177-3AD203B41FA5}">
                      <a16:colId xmlns:a16="http://schemas.microsoft.com/office/drawing/2014/main" val="4196621065"/>
                    </a:ext>
                  </a:extLst>
                </a:gridCol>
              </a:tblGrid>
              <a:tr h="741680">
                <a:tc>
                  <a:txBody>
                    <a:bodyPr/>
                    <a:lstStyle/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Выполнил:</a:t>
                      </a: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студент гр. 4931101/90102</a:t>
                      </a: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Научный руководитель:</a:t>
                      </a: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ассистент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ВШПФиКТ</a:t>
                      </a:r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к.т.н</a:t>
                      </a:r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Научный руководитель:</a:t>
                      </a: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профессор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ВШПФиКТ</a:t>
                      </a:r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д.т.н</a:t>
                      </a:r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Баташев В. В.</a:t>
                      </a: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Павлов В. А.</a:t>
                      </a: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Макаров С. Б.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18063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910021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Выводы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A8FD84-EC54-942F-9B0C-30ED858AB37F}"/>
              </a:ext>
            </a:extLst>
          </p:cNvPr>
          <p:cNvSpPr txBox="1"/>
          <p:nvPr/>
        </p:nvSpPr>
        <p:spPr>
          <a:xfrm>
            <a:off x="585537" y="1536174"/>
            <a:ext cx="1093269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Разработаны алгоритмы фильтрации мультипликативного спекл-шума на базе нейронных сетей.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Получены результаты сравнения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нейросетевого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подхода и классического.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Проведена оценка работы фильтров при помощи метрик для сравнения структуры изображений: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SSIM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GMSD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Фильтр на базе искусственной нейронной сети с задачей регрессии без нормализации показывает значения метрик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SSIM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GMSD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на 0,05 и 0,022 выше, по сравнению с фильтром анизотропной диффузии.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Лучшие результаты достигаются применением нейронной сети с задачей регрессии без нормализации, составляют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0,877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для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SSIM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0,056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для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GMSD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B5F697F1-AA6D-B2A9-3212-7AB103417E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10</a:t>
            </a:fld>
            <a:r>
              <a:rPr lang="en-US" dirty="0"/>
              <a:t>/11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214184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3C0E93-3A66-FF70-9B5C-65A0B17FF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3437"/>
            <a:ext cx="10515600" cy="1325563"/>
          </a:xfrm>
        </p:spPr>
        <p:txBody>
          <a:bodyPr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внимание!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6045019B-E481-C036-2390-DEF9889AD6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36B25E5C-C684-4992-99DD-DF99FD03ACF3}" type="slidenum">
              <a:rPr lang="ru-RU" smtClean="0"/>
              <a:t>11</a:t>
            </a:fld>
            <a:r>
              <a:rPr lang="en-US" dirty="0"/>
              <a:t>/11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669437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Создание набора данных для обучения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376B35D3-FD26-B7D1-A7C9-0F82A038FB6D}"/>
              </a:ext>
            </a:extLst>
          </p:cNvPr>
          <p:cNvGrpSpPr/>
          <p:nvPr/>
        </p:nvGrpSpPr>
        <p:grpSpPr>
          <a:xfrm>
            <a:off x="6673419" y="1891947"/>
            <a:ext cx="4750956" cy="4315887"/>
            <a:chOff x="6235122" y="1561435"/>
            <a:chExt cx="4750956" cy="431588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0FA03F5-2C18-C72E-371F-3EA933C1D74E}"/>
                </a:ext>
              </a:extLst>
            </p:cNvPr>
            <p:cNvSpPr txBox="1"/>
            <p:nvPr/>
          </p:nvSpPr>
          <p:spPr>
            <a:xfrm>
              <a:off x="6235122" y="5169436"/>
              <a:ext cx="475095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9. Преобразование матрицы в вектор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-</a:t>
              </a:r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столбец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0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X</a:t>
              </a:r>
              <a:endParaRPr lang="ru-RU" sz="2000" b="1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15" name="Рисунок 14" descr="Изображение выглядит как снимок экрана, прямоуголь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68D887DB-40C1-AAAF-BB0E-D19F0B74653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46737" y="1561435"/>
              <a:ext cx="4127725" cy="3466906"/>
            </a:xfrm>
            <a:prstGeom prst="rect">
              <a:avLst/>
            </a:prstGeom>
          </p:spPr>
        </p:pic>
      </p:grp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7B7A1E23-0860-A646-3FD9-7AEFE3E147DF}"/>
              </a:ext>
            </a:extLst>
          </p:cNvPr>
          <p:cNvGrpSpPr/>
          <p:nvPr/>
        </p:nvGrpSpPr>
        <p:grpSpPr>
          <a:xfrm>
            <a:off x="903072" y="1160390"/>
            <a:ext cx="4127724" cy="5047444"/>
            <a:chOff x="1304926" y="1185557"/>
            <a:chExt cx="4127724" cy="5047444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E1CF7F6-AA3D-7073-7E47-65C3270F5934}"/>
                </a:ext>
              </a:extLst>
            </p:cNvPr>
            <p:cNvSpPr txBox="1"/>
            <p:nvPr/>
          </p:nvSpPr>
          <p:spPr>
            <a:xfrm>
              <a:off x="1596715" y="5525115"/>
              <a:ext cx="354414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8. «Скользящее окно»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на зашумлённом изображении</a:t>
              </a:r>
            </a:p>
          </p:txBody>
        </p:sp>
        <p:pic>
          <p:nvPicPr>
            <p:cNvPr id="9" name="Рисунок 8" descr="Изображение выглядит как прямоугольный, Прямоугольник, Симметрия, линия&#10;&#10;Автоматически созданное описание">
              <a:extLst>
                <a:ext uri="{FF2B5EF4-FFF2-40B4-BE49-F238E27FC236}">
                  <a16:creationId xmlns:a16="http://schemas.microsoft.com/office/drawing/2014/main" id="{AC0ACBFE-722C-FF61-017F-D2540B4BCF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04926" y="1185557"/>
              <a:ext cx="4127724" cy="4339558"/>
            </a:xfrm>
            <a:prstGeom prst="rect">
              <a:avLst/>
            </a:prstGeom>
          </p:spPr>
        </p:pic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A03C53F-424C-0E4B-76AA-9BE0F9790122}"/>
                  </a:ext>
                </a:extLst>
              </p:cNvPr>
              <p:cNvSpPr txBox="1"/>
              <p:nvPr/>
            </p:nvSpPr>
            <p:spPr>
              <a:xfrm>
                <a:off x="5206967" y="1507226"/>
                <a:ext cx="4371005" cy="7694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ширина прямоугольного окна.</a:t>
                </a:r>
                <a:br>
                  <a:rPr lang="ru-RU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ru-RU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В данном случае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3</a:t>
                </a:r>
                <a:endParaRPr lang="ru-RU" sz="2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A03C53F-424C-0E4B-76AA-9BE0F97901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06967" y="1507226"/>
                <a:ext cx="4371005" cy="769441"/>
              </a:xfrm>
              <a:prstGeom prst="rect">
                <a:avLst/>
              </a:prstGeom>
              <a:blipFill>
                <a:blip r:embed="rId4"/>
                <a:stretch>
                  <a:fillRect l="-1813" t="-5556" r="-976" b="-1587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BD2A1E8-8A1B-CD83-D897-422D9281A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63489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Создание набора данных для обучения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5302065-B449-3897-E1EB-872CA9629C49}"/>
              </a:ext>
            </a:extLst>
          </p:cNvPr>
          <p:cNvSpPr txBox="1"/>
          <p:nvPr/>
        </p:nvSpPr>
        <p:spPr>
          <a:xfrm>
            <a:off x="2487269" y="5317031"/>
            <a:ext cx="40810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Рис. 10. Получение 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из исходного изображения без шума</a:t>
            </a:r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6544EF2C-2CA4-BCF7-3BF4-3275D542C62A}"/>
              </a:ext>
            </a:extLst>
          </p:cNvPr>
          <p:cNvGrpSpPr/>
          <p:nvPr/>
        </p:nvGrpSpPr>
        <p:grpSpPr>
          <a:xfrm>
            <a:off x="1665445" y="1725054"/>
            <a:ext cx="5561545" cy="3552490"/>
            <a:chOff x="429467" y="1798161"/>
            <a:chExt cx="5561545" cy="355249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10123AB-AC39-FBEA-B993-FCC5D72FA7CB}"/>
                </a:ext>
              </a:extLst>
            </p:cNvPr>
            <p:cNvSpPr txBox="1"/>
            <p:nvPr/>
          </p:nvSpPr>
          <p:spPr>
            <a:xfrm>
              <a:off x="429467" y="2514548"/>
              <a:ext cx="277935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Изображение без шума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F187C5E-001B-0A3A-2B81-4506DEEBE58A}"/>
                </a:ext>
              </a:extLst>
            </p:cNvPr>
            <p:cNvSpPr txBox="1"/>
            <p:nvPr/>
          </p:nvSpPr>
          <p:spPr>
            <a:xfrm>
              <a:off x="3291812" y="4195003"/>
              <a:ext cx="26992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Изображение с шумом</a:t>
              </a:r>
            </a:p>
          </p:txBody>
        </p:sp>
        <p:pic>
          <p:nvPicPr>
            <p:cNvPr id="10" name="Рисунок 9" descr="Изображение выглядит как прямоугольный, линия, Прямоугольник, окно&#10;&#10;Автоматически созданное описание">
              <a:extLst>
                <a:ext uri="{FF2B5EF4-FFF2-40B4-BE49-F238E27FC236}">
                  <a16:creationId xmlns:a16="http://schemas.microsoft.com/office/drawing/2014/main" id="{30B57355-FA7F-E6D4-4651-FAB9E6EC054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0949" y="1798161"/>
              <a:ext cx="5255738" cy="3552490"/>
            </a:xfrm>
            <a:prstGeom prst="rect">
              <a:avLst/>
            </a:prstGeom>
          </p:spPr>
        </p:pic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A6BC802-B1C3-B424-B2DA-494585B220EE}"/>
                  </a:ext>
                </a:extLst>
              </p:cNvPr>
              <p:cNvSpPr txBox="1"/>
              <p:nvPr/>
            </p:nvSpPr>
            <p:spPr>
              <a:xfrm>
                <a:off x="7366474" y="2480226"/>
                <a:ext cx="4725826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истинное значение пикселя,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ru-RU" sz="2000" b="0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пиксель на зашумлённом изображении, с соответствующими координатами. 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A6BC802-B1C3-B424-B2DA-494585B220E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66474" y="2480226"/>
                <a:ext cx="4725826" cy="1323439"/>
              </a:xfrm>
              <a:prstGeom prst="rect">
                <a:avLst/>
              </a:prstGeom>
              <a:blipFill>
                <a:blip r:embed="rId3"/>
                <a:stretch>
                  <a:fillRect l="-1289" t="-2765" b="-737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4D05364D-BCF3-9D59-A275-6AFE78822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314922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DDF21A06-454D-15F3-F4D1-166D69F1EF65}"/>
              </a:ext>
            </a:extLst>
          </p:cNvPr>
          <p:cNvGrpSpPr/>
          <p:nvPr/>
        </p:nvGrpSpPr>
        <p:grpSpPr>
          <a:xfrm>
            <a:off x="415065" y="1975090"/>
            <a:ext cx="5109267" cy="3589466"/>
            <a:chOff x="465153" y="1568247"/>
            <a:chExt cx="5109267" cy="3589466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D47329B8-C415-AD0C-D75B-6186D7B0D050}"/>
                </a:ext>
              </a:extLst>
            </p:cNvPr>
            <p:cNvSpPr txBox="1"/>
            <p:nvPr/>
          </p:nvSpPr>
          <p:spPr>
            <a:xfrm>
              <a:off x="1369398" y="4757603"/>
              <a:ext cx="341952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11. Срез на изображении</a:t>
              </a:r>
              <a:endParaRPr lang="ru-RU" sz="2000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9" name="Рисунок 8" descr="Изображение выглядит как двигатель, черно-белый&#10;&#10;Автоматически созданное описание">
              <a:extLst>
                <a:ext uri="{FF2B5EF4-FFF2-40B4-BE49-F238E27FC236}">
                  <a16:creationId xmlns:a16="http://schemas.microsoft.com/office/drawing/2014/main" id="{06EB5AFE-F698-2A38-2B57-2D03DDB6968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5153" y="1568247"/>
              <a:ext cx="5109267" cy="3012142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9EFD992-2C1A-F7C8-A287-DDF4D98FFC8F}"/>
              </a:ext>
            </a:extLst>
          </p:cNvPr>
          <p:cNvGrpSpPr/>
          <p:nvPr/>
        </p:nvGrpSpPr>
        <p:grpSpPr>
          <a:xfrm>
            <a:off x="5524332" y="848048"/>
            <a:ext cx="6342479" cy="5522393"/>
            <a:chOff x="175767" y="832390"/>
            <a:chExt cx="6342479" cy="5522393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E75B1B58-F160-C9FE-669A-99546F6B71A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3034" y="832390"/>
              <a:ext cx="4796948" cy="4814507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B2AB13C-E8BC-68BD-B2B8-CA47FF1E8D50}"/>
                </a:ext>
              </a:extLst>
            </p:cNvPr>
            <p:cNvSpPr txBox="1"/>
            <p:nvPr/>
          </p:nvSpPr>
          <p:spPr>
            <a:xfrm>
              <a:off x="175767" y="5646897"/>
              <a:ext cx="634247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12. Р</a:t>
              </a:r>
              <a:r>
                <a: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азность между интенсивностью пикселей на срезе оригинального изображения и рассматриваемого</a:t>
              </a:r>
            </a:p>
          </p:txBody>
        </p:sp>
      </p:grp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D84382F6-BD18-4227-7E1B-A9933BDF9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42605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558FB1D-601D-D3E0-185E-A1F4A285DDAA}"/>
              </a:ext>
            </a:extLst>
          </p:cNvPr>
          <p:cNvSpPr txBox="1"/>
          <p:nvPr/>
        </p:nvSpPr>
        <p:spPr>
          <a:xfrm>
            <a:off x="7348756" y="2283345"/>
            <a:ext cx="46251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13. Разность между изображением без шума и зашумлённым после применения:</a:t>
            </a: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 – фильтра анизотропной диффузии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 –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нейросетевого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фильтра с  задачей регрессии без нормализации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B5FC10C-362C-EE03-B832-2C92BC5EEA7C}"/>
              </a:ext>
            </a:extLst>
          </p:cNvPr>
          <p:cNvSpPr txBox="1"/>
          <p:nvPr/>
        </p:nvSpPr>
        <p:spPr>
          <a:xfrm>
            <a:off x="1966607" y="4797522"/>
            <a:ext cx="365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D8340C-618F-8176-22D0-8E9714CA3027}"/>
              </a:ext>
            </a:extLst>
          </p:cNvPr>
          <p:cNvSpPr txBox="1"/>
          <p:nvPr/>
        </p:nvSpPr>
        <p:spPr>
          <a:xfrm>
            <a:off x="5433875" y="4797522"/>
            <a:ext cx="378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б)</a:t>
            </a:r>
          </a:p>
        </p:txBody>
      </p:sp>
      <p:pic>
        <p:nvPicPr>
          <p:cNvPr id="18" name="Рисунок 17" descr="Изображение выглядит как черный, искусство, монохромный, Черно-белая фотография&#10;&#10;Автоматически созданное описание">
            <a:extLst>
              <a:ext uri="{FF2B5EF4-FFF2-40B4-BE49-F238E27FC236}">
                <a16:creationId xmlns:a16="http://schemas.microsoft.com/office/drawing/2014/main" id="{462731E1-CC88-BA0D-996A-2EF3995AA0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510" y="1691146"/>
            <a:ext cx="3060000" cy="3060000"/>
          </a:xfrm>
          <a:prstGeom prst="rect">
            <a:avLst/>
          </a:prstGeom>
        </p:spPr>
      </p:pic>
      <p:pic>
        <p:nvPicPr>
          <p:cNvPr id="20" name="Рисунок 19" descr="Изображение выглядит как грифельная доска, рукописный текст, черный, черно-белый&#10;&#10;Автоматически созданное описание">
            <a:extLst>
              <a:ext uri="{FF2B5EF4-FFF2-40B4-BE49-F238E27FC236}">
                <a16:creationId xmlns:a16="http://schemas.microsoft.com/office/drawing/2014/main" id="{8B59FFDC-D445-44D7-1183-6AF3ACDFEE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3190" y="1691146"/>
            <a:ext cx="3060000" cy="3060000"/>
          </a:xfrm>
          <a:prstGeom prst="rect">
            <a:avLst/>
          </a:prstGeom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CEE15F5A-5581-1503-D4B9-3B1B3FBBE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13531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Таблица 1">
                <a:extLst>
                  <a:ext uri="{FF2B5EF4-FFF2-40B4-BE49-F238E27FC236}">
                    <a16:creationId xmlns:a16="http://schemas.microsoft.com/office/drawing/2014/main" id="{2CC867EA-D920-3548-ABCA-868FDC3A4FA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149345665"/>
                  </p:ext>
                </p:extLst>
              </p:nvPr>
            </p:nvGraphicFramePr>
            <p:xfrm>
              <a:off x="3008852" y="1481200"/>
              <a:ext cx="5676514" cy="3895600"/>
            </p:xfrm>
            <a:graphic>
              <a:graphicData uri="http://schemas.openxmlformats.org/drawingml/2006/table">
                <a:tbl>
                  <a:tblPr>
                    <a:tableStyleId>{5940675A-B579-460E-94D1-54222C63F5DA}</a:tableStyleId>
                  </a:tblPr>
                  <a:tblGrid>
                    <a:gridCol w="3295650">
                      <a:extLst>
                        <a:ext uri="{9D8B030D-6E8A-4147-A177-3AD203B41FA5}">
                          <a16:colId xmlns:a16="http://schemas.microsoft.com/office/drawing/2014/main" val="1958379124"/>
                        </a:ext>
                      </a:extLst>
                    </a:gridCol>
                    <a:gridCol w="1200150">
                      <a:extLst>
                        <a:ext uri="{9D8B030D-6E8A-4147-A177-3AD203B41FA5}">
                          <a16:colId xmlns:a16="http://schemas.microsoft.com/office/drawing/2014/main" val="1290080182"/>
                        </a:ext>
                      </a:extLst>
                    </a:gridCol>
                    <a:gridCol w="1180714">
                      <a:extLst>
                        <a:ext uri="{9D8B030D-6E8A-4147-A177-3AD203B41FA5}">
                          <a16:colId xmlns:a16="http://schemas.microsoft.com/office/drawing/2014/main" val="221227059"/>
                        </a:ext>
                      </a:extLst>
                    </a:gridCol>
                  </a:tblGrid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Название среза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+mj-lt"/>
                            <a:buNone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"/>
                              </m:oMathParaPr>
                              <m:oMath xmlns:m="http://schemas.openxmlformats.org/officeDocument/2006/math">
                                <m:r>
                                  <a:rPr lang="ru-RU" sz="2000" kern="100">
                                    <a:effectLst/>
                                    <a:latin typeface="Cambria Math" panose="02040503050406030204" pitchFamily="18" charset="0"/>
                                  </a:rPr>
                                  <m:t>𝜇</m:t>
                                </m:r>
                              </m:oMath>
                            </m:oMathPara>
                          </a14:m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Arial" panose="020B0604020202020204" pitchFamily="34" charset="0"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"/>
                              </m:oMathParaPr>
                              <m:oMath xmlns:m="http://schemas.openxmlformats.org/officeDocument/2006/math">
                                <m:r>
                                  <a:rPr lang="en-US" sz="2000" b="0" i="1" kern="1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oMath>
                            </m:oMathPara>
                          </a14:m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758468036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Исходное изображение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08665551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Зашумлённое изображение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34,34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7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,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44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52596872"/>
                      </a:ext>
                    </a:extLst>
                  </a:tr>
                  <a:tr h="43493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Анизотропная диффузия</a:t>
                          </a:r>
                          <a:r>
                            <a:rPr lang="en-US" sz="2000" kern="100" baseline="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 </a:t>
                          </a:r>
                          <a14:m>
                            <m:oMath xmlns:m="http://schemas.openxmlformats.org/officeDocument/2006/math"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=13</m:t>
                              </m:r>
                              <m:r>
                                <a:rPr lang="en-US" sz="2000" b="0" i="0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; </m:t>
                              </m:r>
                              <m:r>
                                <m:rPr>
                                  <m:sty m:val="p"/>
                                </m:rPr>
                                <a:rPr lang="en-US" sz="2000" b="0" i="0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Δ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=0,25; 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𝑘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=5 [1]</m:t>
                              </m:r>
                            </m:oMath>
                          </a14:m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34,98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,65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9450447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с нормализацией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-1,66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1,43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92223418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без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нормализации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-1,97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1,33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14403171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 с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нормализацией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1,38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21998714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 без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нормализации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-1,47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31224703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Таблица 1">
                <a:extLst>
                  <a:ext uri="{FF2B5EF4-FFF2-40B4-BE49-F238E27FC236}">
                    <a16:creationId xmlns:a16="http://schemas.microsoft.com/office/drawing/2014/main" id="{2CC867EA-D920-3548-ABCA-868FDC3A4FA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149345665"/>
                  </p:ext>
                </p:extLst>
              </p:nvPr>
            </p:nvGraphicFramePr>
            <p:xfrm>
              <a:off x="3008852" y="1481200"/>
              <a:ext cx="5676514" cy="3895600"/>
            </p:xfrm>
            <a:graphic>
              <a:graphicData uri="http://schemas.openxmlformats.org/drawingml/2006/table">
                <a:tbl>
                  <a:tblPr>
                    <a:tableStyleId>{5940675A-B579-460E-94D1-54222C63F5DA}</a:tableStyleId>
                  </a:tblPr>
                  <a:tblGrid>
                    <a:gridCol w="3295650">
                      <a:extLst>
                        <a:ext uri="{9D8B030D-6E8A-4147-A177-3AD203B41FA5}">
                          <a16:colId xmlns:a16="http://schemas.microsoft.com/office/drawing/2014/main" val="1958379124"/>
                        </a:ext>
                      </a:extLst>
                    </a:gridCol>
                    <a:gridCol w="1200150">
                      <a:extLst>
                        <a:ext uri="{9D8B030D-6E8A-4147-A177-3AD203B41FA5}">
                          <a16:colId xmlns:a16="http://schemas.microsoft.com/office/drawing/2014/main" val="1290080182"/>
                        </a:ext>
                      </a:extLst>
                    </a:gridCol>
                    <a:gridCol w="1180714">
                      <a:extLst>
                        <a:ext uri="{9D8B030D-6E8A-4147-A177-3AD203B41FA5}">
                          <a16:colId xmlns:a16="http://schemas.microsoft.com/office/drawing/2014/main" val="221227059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Название среза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blipFill>
                          <a:blip r:embed="rId3"/>
                          <a:stretch>
                            <a:fillRect l="-275127" t="-1333" r="-99492" b="-788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blipFill>
                          <a:blip r:embed="rId3"/>
                          <a:stretch>
                            <a:fillRect l="-380928" t="-1333" r="-1031" b="-788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758468036"/>
                      </a:ext>
                    </a:extLst>
                  </a:tr>
                  <a:tr h="4024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Исходное изображение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086655519"/>
                      </a:ext>
                    </a:extLst>
                  </a:tr>
                  <a:tr h="4024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Зашумлённое изображение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34,34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7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,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44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52596872"/>
                      </a:ext>
                    </a:extLst>
                  </a:tr>
                  <a:tr h="609600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blipFill>
                          <a:blip r:embed="rId3"/>
                          <a:stretch>
                            <a:fillRect l="-185" t="-209000" r="-72643" b="-358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34,98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,65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94504475"/>
                      </a:ext>
                    </a:extLst>
                  </a:tr>
                  <a:tr h="4024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с нормализацией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-1,66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1,43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922234189"/>
                      </a:ext>
                    </a:extLst>
                  </a:tr>
                  <a:tr h="4024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без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нормализации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-1,97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1,33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144031710"/>
                      </a:ext>
                    </a:extLst>
                  </a:tr>
                  <a:tr h="6096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 с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нормализацией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1,38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219987144"/>
                      </a:ext>
                    </a:extLst>
                  </a:tr>
                  <a:tr h="6096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 без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нормализации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-1,47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312247034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143663DC-F0D3-B3A6-1198-FC97B0908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00761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Метрики оценки качества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143663DC-F0D3-B3A6-1198-FC97B0908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17</a:t>
            </a:fld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99017CE-A445-7364-28F1-D215DA27E599}"/>
                  </a:ext>
                </a:extLst>
              </p:cNvPr>
              <p:cNvSpPr txBox="1"/>
              <p:nvPr/>
            </p:nvSpPr>
            <p:spPr>
              <a:xfrm>
                <a:off x="2629099" y="990923"/>
                <a:ext cx="6933801" cy="499874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8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SSIM</a:t>
                </a:r>
              </a:p>
              <a:p>
                <a14:m>
                  <m:oMath xmlns:m="http://schemas.openxmlformats.org/officeDocument/2006/math">
                    <m:r>
                      <a:rPr lang="ru-RU" sz="3200" i="1" smtClean="0">
                        <a:latin typeface="Cambria Math" panose="02040503050406030204" pitchFamily="18" charset="0"/>
                      </a:rPr>
                      <m:t>𝑙</m:t>
                    </m:r>
                    <m:r>
                      <a:rPr lang="ru-RU" sz="3200" i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ru-RU" sz="3200" i="1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ru-RU" sz="3200" i="0">
                            <a:latin typeface="Cambria Math" panose="02040503050406030204" pitchFamily="18" charset="0"/>
                          </a:rPr>
                          <m:t>2⋅</m:t>
                        </m:r>
                        <m:sSub>
                          <m:sSubPr>
                            <m:ctrlPr>
                              <a:rPr lang="ru-RU" sz="3200" i="1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latin typeface="Cambria Math" panose="02040503050406030204" pitchFamily="18" charset="0"/>
                              </a:rPr>
                              <m:t>𝜇</m:t>
                            </m:r>
                          </m:e>
                          <m:sub>
                            <m:r>
                              <a:rPr lang="ru-RU" sz="3200" i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ru-RU" sz="3200" i="0">
                            <a:latin typeface="Cambria Math" panose="02040503050406030204" pitchFamily="18" charset="0"/>
                          </a:rPr>
                          <m:t>⋅</m:t>
                        </m:r>
                        <m:sSub>
                          <m:sSubPr>
                            <m:ctrlPr>
                              <a:rPr lang="ru-RU" sz="3200" i="1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latin typeface="Cambria Math" panose="02040503050406030204" pitchFamily="18" charset="0"/>
                              </a:rPr>
                              <m:t>𝜇</m:t>
                            </m:r>
                          </m:e>
                          <m:sub>
                            <m:r>
                              <a:rPr lang="ru-RU" sz="3200" i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ru-RU" sz="3200" i="0">
                            <a:latin typeface="Cambria Math" panose="02040503050406030204" pitchFamily="18" charset="0"/>
                          </a:rPr>
                          <m:t> + </m:t>
                        </m:r>
                        <m:sSub>
                          <m:sSubPr>
                            <m:ctrlPr>
                              <a:rPr lang="ru-RU" sz="3200" i="1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ru-RU" sz="3200" i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num>
                      <m:den>
                        <m:sSubSup>
                          <m:sSubSupPr>
                            <m:ctrlPr>
                              <a:rPr lang="ru-RU" sz="3200" i="1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ru-RU" sz="3200" i="1">
                                <a:latin typeface="Cambria Math" panose="02040503050406030204" pitchFamily="18" charset="0"/>
                              </a:rPr>
                              <m:t>𝜇</m:t>
                            </m:r>
                          </m:e>
                          <m:sub>
                            <m:r>
                              <a:rPr lang="ru-RU" sz="3200" i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lang="ru-RU" sz="3200" i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ru-RU" sz="3200" i="0">
                            <a:latin typeface="Cambria Math" panose="02040503050406030204" pitchFamily="18" charset="0"/>
                          </a:rPr>
                          <m:t> + </m:t>
                        </m:r>
                        <m:sSubSup>
                          <m:sSubSupPr>
                            <m:ctrlPr>
                              <a:rPr lang="ru-RU" sz="3200" i="1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ru-RU" sz="3200" i="1">
                                <a:latin typeface="Cambria Math" panose="02040503050406030204" pitchFamily="18" charset="0"/>
                              </a:rPr>
                              <m:t>𝜇</m:t>
                            </m:r>
                          </m:e>
                          <m:sub>
                            <m:r>
                              <a:rPr lang="ru-RU" sz="3200" i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  <m:sup>
                            <m:r>
                              <a:rPr lang="ru-RU" sz="3200" i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ru-RU" sz="3200" i="0">
                            <a:latin typeface="Cambria Math" panose="02040503050406030204" pitchFamily="18" charset="0"/>
                          </a:rPr>
                          <m:t> + </m:t>
                        </m:r>
                        <m:sSub>
                          <m:sSubPr>
                            <m:ctrlPr>
                              <a:rPr lang="ru-RU" sz="3200" i="1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ru-RU" sz="3200" i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den>
                    </m:f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яркость</a:t>
                </a:r>
                <a:endParaRPr lang="en-US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ru-RU" sz="32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𝑐</m:t>
                    </m:r>
                    <m:r>
                      <a:rPr lang="ru-RU" sz="32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ru-RU" sz="3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ru-RU" sz="3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2⋅</m:t>
                        </m:r>
                        <m:sSub>
                          <m:sSubPr>
                            <m:ctrlP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ru-RU" sz="3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⋅</m:t>
                        </m:r>
                        <m:sSub>
                          <m:sSubPr>
                            <m:ctrlP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ru-RU" sz="3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 + </m:t>
                        </m:r>
                        <m:sSub>
                          <m:sSubPr>
                            <m:ctrlPr>
                              <a:rPr lang="en-US" sz="3200" b="0" i="1" smtClean="0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US" sz="3200" b="0" i="1" smtClean="0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</m:num>
                      <m:den>
                        <m:sSubSup>
                          <m:sSubSupPr>
                            <m:ctrlP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ru-RU" sz="3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  <m:sup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ru-RU" sz="3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 + </m:t>
                        </m:r>
                        <m:sSub>
                          <m:sSubPr>
                            <m:ctrlP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</m:den>
                    </m:f>
                    <m:r>
                      <a:rPr lang="en-US" sz="3200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ru-RU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контрастность</a:t>
                </a:r>
                <a:endParaRPr lang="en-US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ru-RU" sz="32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𝑠</m:t>
                    </m:r>
                    <m:r>
                      <a:rPr lang="ru-RU" sz="32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ru-RU" sz="3200" i="1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ru-RU" sz="3200" i="1"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12</m:t>
                            </m:r>
                          </m:sub>
                        </m:sSub>
                        <m:r>
                          <a:rPr lang="ru-RU" sz="3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 + </m:t>
                        </m:r>
                        <m:sSub>
                          <m:sSubPr>
                            <m:ctrlPr>
                              <a:rPr lang="ru-RU" sz="3200" i="1"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ru-RU" sz="3200" i="1"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ru-RU" sz="3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⋅</m:t>
                        </m:r>
                        <m:sSub>
                          <m:sSubPr>
                            <m:ctrlPr>
                              <a:rPr lang="ru-RU" sz="3200" i="1"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ru-RU" sz="3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ru-RU" sz="3200" i="1"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b>
                        </m:sSub>
                      </m:den>
                    </m:f>
                    <m:r>
                      <a:rPr lang="en-US" sz="3200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ru-RU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структура</a:t>
                </a:r>
                <a:endParaRPr lang="en-US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8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𝑆𝑆𝐼𝑀</m:t>
                    </m:r>
                    <m:r>
                      <a:rPr lang="en-US" sz="28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2800" b="0" i="1" smtClean="0">
                        <a:effectLst/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𝑙</m:t>
                    </m:r>
                    <m:r>
                      <a:rPr lang="en-US" sz="2800" b="0" i="1" smtClean="0">
                        <a:effectLst/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∗</m:t>
                    </m:r>
                    <m:r>
                      <a:rPr lang="en-US" sz="2800" b="0" i="1" smtClean="0">
                        <a:effectLst/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𝑐</m:t>
                    </m:r>
                    <m:r>
                      <a:rPr lang="en-US" sz="2800" b="0" i="1" smtClean="0">
                        <a:effectLst/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∗</m:t>
                    </m:r>
                    <m:r>
                      <a:rPr lang="en-US" sz="2800" b="0" i="1" smtClean="0">
                        <a:effectLst/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</m:t>
                    </m:r>
                    <m:r>
                      <a:rPr lang="en-US" sz="2800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ru-RU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итоговая оценка</a:t>
                </a:r>
                <a:endParaRPr lang="en-US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ru-RU" sz="28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99017CE-A445-7364-28F1-D215DA27E59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29099" y="990923"/>
                <a:ext cx="6933801" cy="4998741"/>
              </a:xfrm>
              <a:prstGeom prst="rect">
                <a:avLst/>
              </a:prstGeom>
              <a:blipFill>
                <a:blip r:embed="rId3"/>
                <a:stretch>
                  <a:fillRect t="-134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517711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Метрики оценки качества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143663DC-F0D3-B3A6-1198-FC97B0908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18</a:t>
            </a:fld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99017CE-A445-7364-28F1-D215DA27E599}"/>
                  </a:ext>
                </a:extLst>
              </p:cNvPr>
              <p:cNvSpPr txBox="1"/>
              <p:nvPr/>
            </p:nvSpPr>
            <p:spPr>
              <a:xfrm>
                <a:off x="266700" y="990923"/>
                <a:ext cx="11658600" cy="509120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8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GMSD</a:t>
                </a:r>
                <a:endParaRPr lang="ru-RU" sz="28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sz="2000" i="1" smtClean="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𝑥</m:t>
                          </m:r>
                        </m:sub>
                      </m:sSub>
                      <m:r>
                        <a:rPr lang="ru-RU" sz="20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ru-RU" sz="2000" i="1" smtClean="0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ru-RU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−</m:t>
                                </m:r>
                                <m:r>
                                  <a:rPr lang="ru-RU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 lang="ru-RU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−</m:t>
                                </m:r>
                                <m:r>
                                  <a:rPr lang="ru-RU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 lang="ru-RU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−</m:t>
                                </m:r>
                                <m:r>
                                  <a:rPr lang="ru-RU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  <m:r>
                        <a:rPr lang="ru-RU" sz="2000" b="0" i="1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/3</m:t>
                      </m:r>
                      <m:r>
                        <a:rPr lang="ru-RU" sz="20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, </m:t>
                      </m:r>
                      <m:r>
                        <a:rPr lang="en-US" sz="2000" b="0" i="1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sSub>
                        <m:sSubPr>
                          <m:ctrlP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2000" i="1" smtClean="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𝑦</m:t>
                          </m:r>
                        </m:sub>
                      </m:sSub>
                      <m:r>
                        <a:rPr lang="ru-RU" sz="20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−</m:t>
                                </m:r>
                                <m:r>
                                  <a:rPr lang="en-US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−</m:t>
                                </m:r>
                                <m:r>
                                  <a:rPr lang="en-US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−</m:t>
                                </m:r>
                                <m:r>
                                  <a:rPr lang="en-US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  <m:r>
                        <a:rPr lang="en-US" sz="2000" b="0" i="1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/3</m:t>
                      </m:r>
                    </m:oMath>
                  </m:oMathPara>
                </a14:m>
                <a:endPara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ru-RU" sz="2200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2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e>
                      <m:sub>
                        <m:r>
                          <a:rPr lang="en-US" sz="2200" b="0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𝑖𝑚𝑔</m:t>
                        </m:r>
                      </m:sub>
                    </m:sSub>
                    <m:d>
                      <m:dPr>
                        <m:ctrlPr>
                          <a:rPr lang="ru-RU" sz="2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ru-RU" sz="2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e>
                    </m:d>
                    <m:r>
                      <a:rPr lang="ru-RU" sz="22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ru-RU" sz="2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radPr>
                      <m:deg/>
                      <m:e>
                        <m:sSup>
                          <m:sSupPr>
                            <m:ctrlPr>
                              <a:rPr lang="ru-RU" sz="2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ru-RU" sz="22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2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𝑖𝑚𝑔</m:t>
                                </m:r>
                                <m:r>
                                  <a:rPr lang="ru-RU" sz="22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⊗</m:t>
                                </m:r>
                                <m:sSub>
                                  <m:sSubPr>
                                    <m:ctrlPr>
                                      <a:rPr lang="ru-RU" sz="22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u-RU" sz="22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h</m:t>
                                    </m:r>
                                  </m:e>
                                  <m:sub>
                                    <m:r>
                                      <a:rPr lang="ru-RU" sz="22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</m:e>
                            </m:d>
                          </m:e>
                          <m:sup>
                            <m:r>
                              <a:rPr lang="ru-RU" sz="2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d>
                          <m:dPr>
                            <m:ctrlPr>
                              <a:rPr lang="ru-RU" sz="2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ru-RU" sz="2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e>
                        </m:d>
                        <m:r>
                          <a:rPr lang="ru-RU" sz="2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ru-RU" sz="2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ru-RU" sz="22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2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𝑖𝑚𝑔</m:t>
                                </m:r>
                                <m:r>
                                  <a:rPr lang="ru-RU" sz="22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⊗</m:t>
                                </m:r>
                                <m:sSub>
                                  <m:sSubPr>
                                    <m:ctrlPr>
                                      <a:rPr lang="ru-RU" sz="22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u-RU" sz="22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h</m:t>
                                    </m:r>
                                  </m:e>
                                  <m:sub>
                                    <m:r>
                                      <a:rPr lang="ru-RU" sz="22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e>
                            </m:d>
                          </m:e>
                          <m:sup>
                            <m:r>
                              <a:rPr lang="ru-RU" sz="2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d>
                          <m:dPr>
                            <m:ctrlPr>
                              <a:rPr lang="ru-RU" sz="2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ru-RU" sz="2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e>
                        </m:d>
                      </m:e>
                    </m:rad>
                    <m:r>
                      <a:rPr lang="en-US" sz="2200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градиенты для обоих изображений</a:t>
                </a:r>
                <a:endParaRPr lang="en-US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14:m>
                  <m:oMath xmlns:m="http://schemas.openxmlformats.org/officeDocument/2006/math">
                    <m:r>
                      <a:rPr lang="ru-RU" sz="24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𝐺𝑀𝑆</m:t>
                    </m:r>
                    <m:d>
                      <m:dPr>
                        <m:ctrlP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e>
                    </m:d>
                    <m:r>
                      <a:rPr lang="ru-RU" sz="24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  <m:sSub>
                          <m:sSubPr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𝑟</m:t>
                            </m:r>
                          </m:sub>
                        </m:sSub>
                        <m:d>
                          <m:dPr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e>
                        </m:d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⋅</m:t>
                        </m:r>
                        <m:sSub>
                          <m:sSubPr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𝑑</m:t>
                            </m:r>
                          </m:sub>
                        </m:sSub>
                        <m:d>
                          <m:dPr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e>
                        </m:d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𝑐</m:t>
                        </m:r>
                      </m:num>
                      <m:den>
                        <m:sSubSup>
                          <m:sSubSupPr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𝑟</m:t>
                            </m:r>
                          </m:sub>
                          <m:sup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bSup>
                        <m:d>
                          <m:dPr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e>
                        </m:d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𝑑</m:t>
                            </m:r>
                          </m:sub>
                          <m:sup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bSup>
                        <m:d>
                          <m:dPr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e>
                        </m:d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𝑐</m:t>
                        </m:r>
                      </m:den>
                    </m:f>
                    <m:r>
                      <a:rPr lang="en-US" sz="2400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степень градиентного сходства</a:t>
                </a:r>
              </a:p>
              <a:p>
                <a:pPr algn="ctr"/>
                <a:endParaRPr lang="ru-RU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14:m>
                  <m:oMath xmlns:m="http://schemas.openxmlformats.org/officeDocument/2006/math">
                    <m:r>
                      <a:rPr lang="ru-RU" sz="24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𝐺𝑀𝑆𝑀</m:t>
                    </m:r>
                    <m:r>
                      <a:rPr lang="ru-RU" sz="24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den>
                    </m:f>
                    <m:nary>
                      <m:naryPr>
                        <m:chr m:val="∑"/>
                        <m:limLoc m:val="undOvr"/>
                        <m:ctrlP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=1</m:t>
                        </m:r>
                      </m:sub>
                      <m:sup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sup>
                      <m:e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𝐺𝑀𝑆</m:t>
                        </m:r>
                        <m:d>
                          <m:dPr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e>
                        </m:d>
                      </m:e>
                    </m:nary>
                    <m:r>
                      <a:rPr lang="ru-RU" sz="2400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ru-RU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среднее значение величины подобия</a:t>
                </a:r>
              </a:p>
              <a:p>
                <a:pPr algn="ctr"/>
                <a:endParaRPr lang="ru-RU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14:m>
                  <m:oMath xmlns:m="http://schemas.openxmlformats.org/officeDocument/2006/math">
                    <m:r>
                      <a:rPr lang="ru-RU" sz="24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𝐺𝑀𝑆𝐷</m:t>
                    </m:r>
                    <m:r>
                      <a:rPr lang="ru-RU" sz="24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 </m:t>
                    </m:r>
                    <m:rad>
                      <m:radPr>
                        <m:degHide m:val="on"/>
                        <m:ctrlP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radPr>
                      <m:deg/>
                      <m:e>
                        <m:f>
                          <m:fPr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𝑁</m:t>
                            </m:r>
                          </m:den>
                        </m:f>
                        <m:nary>
                          <m:naryPr>
                            <m:chr m:val="∑"/>
                            <m:limLoc m:val="undOvr"/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naryPr>
                          <m:sub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𝑁</m:t>
                            </m:r>
                          </m:sup>
                          <m:e>
                            <m:sSup>
                              <m:sSupPr>
                                <m:ctrlPr>
                                  <a:rPr lang="ru-RU" sz="24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ru-RU" sz="24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ru-RU" sz="24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𝐺𝑀𝑆</m:t>
                                    </m:r>
                                    <m:d>
                                      <m:dPr>
                                        <m:ctrlPr>
                                          <a:rPr lang="ru-RU" sz="2400" i="1"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ru-RU" sz="2400" i="1"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𝑖</m:t>
                                        </m:r>
                                      </m:e>
                                    </m:d>
                                    <m:r>
                                      <a:rPr lang="ru-RU" sz="24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−</m:t>
                                    </m:r>
                                    <m:r>
                                      <a:rPr lang="ru-RU" sz="24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𝐺𝑀𝑆𝑀</m:t>
                                    </m:r>
                                  </m:e>
                                </m:d>
                              </m:e>
                              <m:sup>
                                <m:r>
                                  <a:rPr lang="ru-RU" sz="24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nary>
                      </m:e>
                    </m:rad>
                    <m:r>
                      <a:rPr lang="ru-RU" sz="2400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ru-RU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итоговая оценка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99017CE-A445-7364-28F1-D215DA27E59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6700" y="990923"/>
                <a:ext cx="11658600" cy="5091202"/>
              </a:xfrm>
              <a:prstGeom prst="rect">
                <a:avLst/>
              </a:prstGeom>
              <a:blipFill>
                <a:blip r:embed="rId3"/>
                <a:stretch>
                  <a:fillRect t="-1317" r="-36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301510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84BC08-B74F-0CE3-02B7-717643D1A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и задачи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2C1FAC-5B46-436E-6EB1-0A6FDD886AA6}"/>
              </a:ext>
            </a:extLst>
          </p:cNvPr>
          <p:cNvSpPr txBox="1"/>
          <p:nvPr/>
        </p:nvSpPr>
        <p:spPr>
          <a:xfrm>
            <a:off x="841884" y="988483"/>
            <a:ext cx="10287670" cy="5504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работы: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и применение алгоритмов фильтрации мультипликативного спекл-шума на основе методов глубокого обучения для повышения качества радиолокационных изображений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Задачи:</a:t>
            </a:r>
          </a:p>
          <a:p>
            <a:pPr marL="285750" lvl="0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Разработка архитектур нейронных сетей.</a:t>
            </a:r>
            <a:endParaRPr lang="ru-RU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Обучение нейронных сетей на наборе данных.</a:t>
            </a:r>
            <a:endParaRPr lang="ru-RU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Оценка качества полученных фильтров при помощи метрик.</a:t>
            </a:r>
            <a:endParaRPr lang="ru-RU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Сравнение различных подходов.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1A8A8AF-3A94-A305-1352-E020D121F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2</a:t>
            </a:fld>
            <a:r>
              <a:rPr lang="en-US" dirty="0"/>
              <a:t>/11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774844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84BC08-B74F-0CE3-02B7-717643D1A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Радиолокационные изображения</a:t>
            </a:r>
          </a:p>
        </p:txBody>
      </p:sp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2139C03F-7ECE-4504-1BDD-E4EB7B0DD70F}"/>
              </a:ext>
            </a:extLst>
          </p:cNvPr>
          <p:cNvGrpSpPr/>
          <p:nvPr/>
        </p:nvGrpSpPr>
        <p:grpSpPr>
          <a:xfrm>
            <a:off x="328918" y="1222929"/>
            <a:ext cx="5586107" cy="5191900"/>
            <a:chOff x="376543" y="1222929"/>
            <a:chExt cx="5586107" cy="5191900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95DC386C-D7F8-583D-2FDE-DBD3AE1365E6}"/>
                    </a:ext>
                  </a:extLst>
                </p:cNvPr>
                <p:cNvSpPr txBox="1"/>
                <p:nvPr/>
              </p:nvSpPr>
              <p:spPr>
                <a:xfrm>
                  <a:off x="2981325" y="2259611"/>
                  <a:ext cx="2981325" cy="1001428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>
                    <a:spcAft>
                      <a:spcPts val="1000"/>
                    </a:spcAft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ru-RU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u-RU" sz="20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ru-RU" sz="2000" i="1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ru-RU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u-RU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ru-RU" sz="2000" i="1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ru-RU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u-RU" sz="2000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ru-RU" sz="200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– различные моменты времени зондирования.</m:t>
                        </m:r>
                      </m:oMath>
                    </m:oMathPara>
                  </a14:m>
                  <a:endParaRPr lang="ru-RU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95DC386C-D7F8-583D-2FDE-DBD3AE1365E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981325" y="2259611"/>
                  <a:ext cx="2981325" cy="1001428"/>
                </a:xfrm>
                <a:prstGeom prst="rect">
                  <a:avLst/>
                </a:prstGeom>
                <a:blipFill>
                  <a:blip r:embed="rId2"/>
                  <a:stretch>
                    <a:fillRect b="-3049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11" name="Группа 10">
              <a:extLst>
                <a:ext uri="{FF2B5EF4-FFF2-40B4-BE49-F238E27FC236}">
                  <a16:creationId xmlns:a16="http://schemas.microsoft.com/office/drawing/2014/main" id="{6A63DBB4-2F0F-A9AF-2BDB-802F702F6EA2}"/>
                </a:ext>
              </a:extLst>
            </p:cNvPr>
            <p:cNvGrpSpPr/>
            <p:nvPr/>
          </p:nvGrpSpPr>
          <p:grpSpPr>
            <a:xfrm>
              <a:off x="376543" y="1222929"/>
              <a:ext cx="5209564" cy="5191900"/>
              <a:chOff x="443218" y="950215"/>
              <a:chExt cx="5209564" cy="5191900"/>
            </a:xfrm>
          </p:grpSpPr>
          <p:pic>
            <p:nvPicPr>
              <p:cNvPr id="6" name="Рисунок 5" descr="Изображение выглядит как стрела&#10;&#10;Автоматически созданное описание">
                <a:extLst>
                  <a:ext uri="{FF2B5EF4-FFF2-40B4-BE49-F238E27FC236}">
                    <a16:creationId xmlns:a16="http://schemas.microsoft.com/office/drawing/2014/main" id="{5D509D90-8790-CC9E-F1A5-5210BB770C0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26220" y="950215"/>
                <a:ext cx="4331673" cy="4417323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1ED2CEE-BD3D-D068-2714-5F744D54CD25}"/>
                  </a:ext>
                </a:extLst>
              </p:cNvPr>
              <p:cNvSpPr txBox="1"/>
              <p:nvPr/>
            </p:nvSpPr>
            <p:spPr>
              <a:xfrm>
                <a:off x="443218" y="5434229"/>
                <a:ext cx="5209564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Рис. 1. Дистанционное зондирование поверхности при помощи РСА</a:t>
                </a:r>
              </a:p>
            </p:txBody>
          </p:sp>
        </p:grpSp>
      </p:grpSp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CDD86740-CFE1-7325-AB25-92EF3A690288}"/>
              </a:ext>
            </a:extLst>
          </p:cNvPr>
          <p:cNvGrpSpPr/>
          <p:nvPr/>
        </p:nvGrpSpPr>
        <p:grpSpPr>
          <a:xfrm>
            <a:off x="6716187" y="1389973"/>
            <a:ext cx="4887495" cy="5055634"/>
            <a:chOff x="6819900" y="1085849"/>
            <a:chExt cx="4887495" cy="5055634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EF4CCD3-A34F-FAC4-B2EF-585B06444E72}"/>
                </a:ext>
              </a:extLst>
            </p:cNvPr>
            <p:cNvSpPr txBox="1"/>
            <p:nvPr/>
          </p:nvSpPr>
          <p:spPr>
            <a:xfrm>
              <a:off x="7316081" y="5433597"/>
              <a:ext cx="389513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2. Радиолокационное изображение</a:t>
              </a:r>
            </a:p>
          </p:txBody>
        </p:sp>
        <p:pic>
          <p:nvPicPr>
            <p:cNvPr id="4" name="Рисунок 3" descr="Изображение выглядит как карта, рисунок, черно-белый, зарисовка&#10;&#10;Автоматически созданное описание">
              <a:extLst>
                <a:ext uri="{FF2B5EF4-FFF2-40B4-BE49-F238E27FC236}">
                  <a16:creationId xmlns:a16="http://schemas.microsoft.com/office/drawing/2014/main" id="{293E6B95-9EEF-A4C4-4B3F-EDD5BA87A8C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19900" y="1085849"/>
              <a:ext cx="4887495" cy="4266861"/>
            </a:xfrm>
            <a:prstGeom prst="rect">
              <a:avLst/>
            </a:prstGeom>
          </p:spPr>
        </p:pic>
      </p:grp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BC51D28D-2B2B-9DAC-56B0-FE27F0050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3</a:t>
            </a:fld>
            <a:r>
              <a:rPr lang="en-US" dirty="0"/>
              <a:t>/11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04409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Спекл-шум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1473100C-B578-6700-592C-D32397BC2DBD}"/>
              </a:ext>
            </a:extLst>
          </p:cNvPr>
          <p:cNvGrpSpPr/>
          <p:nvPr/>
        </p:nvGrpSpPr>
        <p:grpSpPr>
          <a:xfrm>
            <a:off x="6282919" y="1250982"/>
            <a:ext cx="4780500" cy="3868337"/>
            <a:chOff x="6573300" y="2391698"/>
            <a:chExt cx="4780500" cy="3868337"/>
          </a:xfrm>
        </p:grpSpPr>
        <p:grpSp>
          <p:nvGrpSpPr>
            <p:cNvPr id="18" name="Группа 17">
              <a:extLst>
                <a:ext uri="{FF2B5EF4-FFF2-40B4-BE49-F238E27FC236}">
                  <a16:creationId xmlns:a16="http://schemas.microsoft.com/office/drawing/2014/main" id="{802B17AF-19FE-BF89-9828-D166BDCD54B4}"/>
                </a:ext>
              </a:extLst>
            </p:cNvPr>
            <p:cNvGrpSpPr/>
            <p:nvPr/>
          </p:nvGrpSpPr>
          <p:grpSpPr>
            <a:xfrm>
              <a:off x="6573300" y="2391698"/>
              <a:ext cx="4780500" cy="3868337"/>
              <a:chOff x="910147" y="1690687"/>
              <a:chExt cx="4470312" cy="3653888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24EF67D-6166-950D-9EDD-1E1EFD19F79B}"/>
                  </a:ext>
                </a:extLst>
              </p:cNvPr>
              <p:cNvSpPr txBox="1"/>
              <p:nvPr/>
            </p:nvSpPr>
            <p:spPr>
              <a:xfrm>
                <a:off x="1129201" y="4966646"/>
                <a:ext cx="4251258" cy="377929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Рис. 4.  Плотность распределение Рэлея</a:t>
                </a:r>
              </a:p>
            </p:txBody>
          </p:sp>
          <p:pic>
            <p:nvPicPr>
              <p:cNvPr id="17" name="Рисунок 16">
                <a:extLst>
                  <a:ext uri="{FF2B5EF4-FFF2-40B4-BE49-F238E27FC236}">
                    <a16:creationId xmlns:a16="http://schemas.microsoft.com/office/drawing/2014/main" id="{320A7428-4DE3-916D-4746-F96D3FFF3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910147" y="1690687"/>
                <a:ext cx="4307488" cy="3316319"/>
              </a:xfrm>
              <a:prstGeom prst="rect">
                <a:avLst/>
              </a:prstGeom>
            </p:spPr>
          </p:pic>
        </p:grp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A7B29159-5CA0-3439-B1D0-8A71B1103934}"/>
                    </a:ext>
                  </a:extLst>
                </p:cNvPr>
                <p:cNvSpPr txBox="1"/>
                <p:nvPr/>
              </p:nvSpPr>
              <p:spPr>
                <a:xfrm>
                  <a:off x="8523539" y="2883581"/>
                  <a:ext cx="2743200" cy="7078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ru-RU" sz="2000" dirty="0"/>
                    <a:t>Параметр масштаба </a:t>
                  </a:r>
                  <a14:m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=0,27</m:t>
                      </m:r>
                    </m:oMath>
                  </a14:m>
                  <a:r>
                    <a:rPr lang="ru-RU" sz="2000" dirty="0"/>
                    <a:t> </a:t>
                  </a:r>
                  <a:r>
                    <a:rPr lang="en-US" sz="2000" dirty="0"/>
                    <a:t>[1]</a:t>
                  </a:r>
                  <a:endParaRPr lang="ru-RU" sz="2000" dirty="0"/>
                </a:p>
              </p:txBody>
            </p:sp>
          </mc:Choice>
          <mc:Fallback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A7B29159-5CA0-3439-B1D0-8A71B110393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23539" y="2883581"/>
                  <a:ext cx="2743200" cy="707886"/>
                </a:xfrm>
                <a:prstGeom prst="rect">
                  <a:avLst/>
                </a:prstGeom>
                <a:blipFill>
                  <a:blip r:embed="rId3"/>
                  <a:stretch>
                    <a:fillRect l="-2444" t="-4310" b="-15517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19EB02F9-D9F1-5162-0693-4E286D206598}"/>
              </a:ext>
            </a:extLst>
          </p:cNvPr>
          <p:cNvGrpSpPr/>
          <p:nvPr/>
        </p:nvGrpSpPr>
        <p:grpSpPr>
          <a:xfrm>
            <a:off x="579800" y="1338026"/>
            <a:ext cx="4135053" cy="4252459"/>
            <a:chOff x="579800" y="1338026"/>
            <a:chExt cx="4135053" cy="4252459"/>
          </a:xfrm>
        </p:grpSpPr>
        <p:pic>
          <p:nvPicPr>
            <p:cNvPr id="10" name="Рисунок 9" descr="Изображение выглядит как карта, черно-белый, Аэрофотосъемка, воздуш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D11768C1-88B1-84A5-2487-6D8079FFDD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2320" y="1338026"/>
              <a:ext cx="3950014" cy="3459449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B1CCD75-2CEB-5768-68BD-C820C34D873D}"/>
                </a:ext>
              </a:extLst>
            </p:cNvPr>
            <p:cNvSpPr txBox="1"/>
            <p:nvPr/>
          </p:nvSpPr>
          <p:spPr>
            <a:xfrm>
              <a:off x="579800" y="4882599"/>
              <a:ext cx="4135053" cy="70788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3. Радиолокационное изображение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A56CACE-CDF4-2D99-ED87-94858141DC04}"/>
              </a:ext>
            </a:extLst>
          </p:cNvPr>
          <p:cNvSpPr txBox="1"/>
          <p:nvPr/>
        </p:nvSpPr>
        <p:spPr>
          <a:xfrm>
            <a:off x="5266514" y="5156581"/>
            <a:ext cx="66391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1. Тузова А.А., Павлов В.А., Белов А.А. Подавление мультипликативного шума на радиолокационных изображениях. 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Известия высших учебных заведений России. Радиоэлектроника. 2021;24(4):6-18. https://doi.org/10.32603/1993-8985-2021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-24-4-6-18</a:t>
            </a:r>
            <a:endParaRPr lang="ru-RU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AC2A15B-8A7D-4478-9E63-E02B509E6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4</a:t>
            </a:fld>
            <a:r>
              <a:rPr lang="en-US" dirty="0"/>
              <a:t>/11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40628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Создание набора данных для обучения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7" name="Группа 16">
            <a:extLst>
              <a:ext uri="{FF2B5EF4-FFF2-40B4-BE49-F238E27FC236}">
                <a16:creationId xmlns:a16="http://schemas.microsoft.com/office/drawing/2014/main" id="{AE818C4F-09DC-4243-D394-DD24E3677DBF}"/>
              </a:ext>
            </a:extLst>
          </p:cNvPr>
          <p:cNvGrpSpPr/>
          <p:nvPr/>
        </p:nvGrpSpPr>
        <p:grpSpPr>
          <a:xfrm>
            <a:off x="1042253" y="1331583"/>
            <a:ext cx="4507843" cy="5219450"/>
            <a:chOff x="6612702" y="1484886"/>
            <a:chExt cx="4507843" cy="5219450"/>
          </a:xfrm>
        </p:grpSpPr>
        <p:pic>
          <p:nvPicPr>
            <p:cNvPr id="18" name="Рисунок 17">
              <a:extLst>
                <a:ext uri="{FF2B5EF4-FFF2-40B4-BE49-F238E27FC236}">
                  <a16:creationId xmlns:a16="http://schemas.microsoft.com/office/drawing/2014/main" id="{EEDD8C8A-9733-D33E-A122-CB8C7A6A533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762109" y="1484886"/>
              <a:ext cx="4209231" cy="2160000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BAB48506-A73F-15A5-A5FD-900570BF3A4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62110" y="3836450"/>
              <a:ext cx="4209231" cy="2160000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4A2AEA0-012C-10E7-2942-8E02E9639868}"/>
                </a:ext>
              </a:extLst>
            </p:cNvPr>
            <p:cNvSpPr txBox="1"/>
            <p:nvPr/>
          </p:nvSpPr>
          <p:spPr>
            <a:xfrm>
              <a:off x="6612702" y="5996450"/>
              <a:ext cx="450784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5. Изображение до наложения шума (сверху) и после (снизу)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ED0DC1AC-E00C-D766-4900-EC675754A802}"/>
                  </a:ext>
                </a:extLst>
              </p:cNvPr>
              <p:cNvSpPr txBox="1"/>
              <p:nvPr/>
            </p:nvSpPr>
            <p:spPr>
              <a:xfrm>
                <a:off x="6096000" y="2495603"/>
                <a:ext cx="5937786" cy="186679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ru-RU" sz="24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</m:acc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⋅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𝑛𝑜𝑖𝑠𝑒</m:t>
                        </m:r>
                      </m:sub>
                    </m:sSub>
                  </m:oMath>
                </a14:m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	(1)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:endPara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г</a:t>
                </a:r>
                <a:r>
                  <a:rPr lang="ru-RU" sz="2400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де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ru-RU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</m:acc>
                    <m:r>
                      <a:rPr lang="ru-RU" sz="2400" i="1"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изображение с наложенным шумом</a:t>
                </a:r>
                <a14:m>
                  <m:oMath xmlns:m="http://schemas.openxmlformats.org/officeDocument/2006/math">
                    <m:r>
                      <a:rPr lang="ru-RU" sz="2400" b="0" i="0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endParaRPr lang="ru-RU" sz="2400" b="0" i="0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𝐼</m:t>
                    </m:r>
                  </m:oMath>
                </a14:m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– </a:t>
                </a:r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исходное изображение без шума,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𝑛𝑜𝑖𝑠𝑒</m:t>
                        </m:r>
                      </m:sub>
                    </m:sSub>
                    <m:r>
                      <a:rPr lang="ru-RU" sz="2400" b="0" i="0" smtClean="0">
                        <a:latin typeface="Cambria Math" panose="02040503050406030204" pitchFamily="18" charset="0"/>
                      </a:rPr>
                      <m:t>− </m:t>
                    </m:r>
                  </m:oMath>
                </a14:m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спекл-шум </a:t>
                </a: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ED0DC1AC-E00C-D766-4900-EC675754A80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2495603"/>
                <a:ext cx="5937786" cy="1866793"/>
              </a:xfrm>
              <a:prstGeom prst="rect">
                <a:avLst/>
              </a:prstGeom>
              <a:blipFill>
                <a:blip r:embed="rId4"/>
                <a:stretch>
                  <a:fillRect l="-3080" t="-4560" b="-912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476F92EE-35FB-22CC-BA38-672603CFDB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5</a:t>
            </a:fld>
            <a:r>
              <a:rPr lang="en-US" dirty="0"/>
              <a:t>/11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09408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21984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Архитектура нейронной сети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C2A82E5E-E40B-4912-DA62-7247E0CB0D34}"/>
                  </a:ext>
                </a:extLst>
              </p:cNvPr>
              <p:cNvSpPr txBox="1"/>
              <p:nvPr/>
            </p:nvSpPr>
            <p:spPr>
              <a:xfrm>
                <a:off x="7583118" y="2305615"/>
                <a:ext cx="4407546" cy="22467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Рис. 6. Архитектура нейронной сети для задач: регрессии (сверху), классификации (снизу), </a:t>
                </a:r>
                <a:endPara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𝑋</m:t>
                    </m:r>
                    <m:r>
                      <a:rPr lang="ru-RU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</a:t>
                </a:r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зашумлённые данные на входе,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</m:acc>
                    <m:r>
                      <a:rPr lang="ru-RU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предсказываемый ответ,</a:t>
                </a:r>
              </a:p>
              <a:p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𝑁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ширина скользящего окна.</a:t>
                </a:r>
              </a:p>
            </p:txBody>
          </p:sp>
        </mc:Choice>
        <mc:Fallback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C2A82E5E-E40B-4912-DA62-7247E0CB0D3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83118" y="2305615"/>
                <a:ext cx="4407546" cy="2246769"/>
              </a:xfrm>
              <a:prstGeom prst="rect">
                <a:avLst/>
              </a:prstGeom>
              <a:blipFill>
                <a:blip r:embed="rId2"/>
                <a:stretch>
                  <a:fillRect l="-1521" t="-1355" b="-379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Рисунок 9" descr="Изображение выглядит как текст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2FE4F070-424C-1EC3-D247-F72028FAAF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199" y="1139239"/>
            <a:ext cx="7560000" cy="2598383"/>
          </a:xfrm>
          <a:prstGeom prst="rect">
            <a:avLst/>
          </a:prstGeom>
        </p:spPr>
      </p:pic>
      <p:pic>
        <p:nvPicPr>
          <p:cNvPr id="12" name="Рисунок 11" descr="Изображение выглядит как текст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FDADB13E-022D-981E-B827-56ADEA2E25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199" y="3952396"/>
            <a:ext cx="7560000" cy="2610141"/>
          </a:xfrm>
          <a:prstGeom prst="rect">
            <a:avLst/>
          </a:prstGeom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FF3F5B8A-1776-C5D1-CFA9-CBAA7E50E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6</a:t>
            </a:fld>
            <a:r>
              <a:rPr lang="en-US" dirty="0"/>
              <a:t>/11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377781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Гиперпараметры нейронной сети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Таблица 2">
                <a:extLst>
                  <a:ext uri="{FF2B5EF4-FFF2-40B4-BE49-F238E27FC236}">
                    <a16:creationId xmlns:a16="http://schemas.microsoft.com/office/drawing/2014/main" id="{1EA03196-36C4-937F-C4DA-99DBD10ACD1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09968879"/>
                  </p:ext>
                </p:extLst>
              </p:nvPr>
            </p:nvGraphicFramePr>
            <p:xfrm>
              <a:off x="588172" y="1475299"/>
              <a:ext cx="6141310" cy="2637028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2247093">
                      <a:extLst>
                        <a:ext uri="{9D8B030D-6E8A-4147-A177-3AD203B41FA5}">
                          <a16:colId xmlns:a16="http://schemas.microsoft.com/office/drawing/2014/main" val="2433080646"/>
                        </a:ext>
                      </a:extLst>
                    </a:gridCol>
                    <a:gridCol w="3894217">
                      <a:extLst>
                        <a:ext uri="{9D8B030D-6E8A-4147-A177-3AD203B41FA5}">
                          <a16:colId xmlns:a16="http://schemas.microsoft.com/office/drawing/2014/main" val="2758475671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Тип задачи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Функция потерь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62668243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ru-RU" sz="2400" i="1" kern="120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𝐿</m:t>
                                    </m:r>
                                  </m:e>
                                  <m:sub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СКО</m:t>
                                    </m:r>
                                  </m:sub>
                                </m:sSub>
                                <m:r>
                                  <a:rPr lang="ru-RU" sz="2400" i="1" kern="12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fPr>
                                  <m:num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𝑛</m:t>
                                    </m:r>
                                  </m:den>
                                </m:f>
                                <m:nary>
                                  <m:naryPr>
                                    <m:chr m:val="∑"/>
                                    <m:limLoc m:val="undOvr"/>
                                    <m:ctrlP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naryPr>
                                  <m:sub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𝑖</m:t>
                                    </m:r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=1</m:t>
                                    </m:r>
                                  </m:sub>
                                  <m:sup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𝑛</m:t>
                                    </m:r>
                                  </m:sup>
                                  <m:e>
                                    <m:sSup>
                                      <m:sSupPr>
                                        <m:ctrlPr>
                                          <a:rPr lang="ru-RU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d>
                                          <m:dPr>
                                            <m:ctrlPr>
                                              <a:rPr lang="ru-RU" sz="2400" i="1" kern="12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+mn-ea"/>
                                                <a:cs typeface="+mn-cs"/>
                                              </a:rPr>
                                            </m:ctrlPr>
                                          </m:d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  <m:t>𝑦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  <m:t>𝑖</m:t>
                                                </m:r>
                                              </m:sub>
                                            </m:sSub>
                                            <m:r>
                                              <a:rPr lang="ru-RU" sz="2400" i="1" kern="12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+mn-ea"/>
                                                <a:cs typeface="+mn-cs"/>
                                              </a:rPr>
                                              <m:t>−</m:t>
                                            </m:r>
                                            <m:acc>
                                              <m:accPr>
                                                <m:chr m:val="̂"/>
                                                <m:ctrlP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</m:ctrlPr>
                                              </m:accPr>
                                              <m:e>
                                                <m:sSub>
                                                  <m:sSubPr>
                                                    <m:ctrlPr>
                                                      <a:rPr lang="ru-RU" sz="2400" i="1" kern="120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panose="02040503050406030204" pitchFamily="18" charset="0"/>
                                                        <a:ea typeface="+mn-ea"/>
                                                        <a:cs typeface="+mn-cs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ru-RU" sz="2400" i="1" kern="120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panose="02040503050406030204" pitchFamily="18" charset="0"/>
                                                        <a:ea typeface="+mn-ea"/>
                                                        <a:cs typeface="+mn-cs"/>
                                                      </a:rPr>
                                                      <m:t>𝑦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ru-RU" sz="2400" i="1" kern="120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panose="02040503050406030204" pitchFamily="18" charset="0"/>
                                                        <a:ea typeface="+mn-ea"/>
                                                        <a:cs typeface="+mn-cs"/>
                                                      </a:rPr>
                                                      <m:t>𝑖</m:t>
                                                    </m:r>
                                                  </m:sub>
                                                </m:sSub>
                                              </m:e>
                                            </m:acc>
                                          </m:e>
                                        </m:d>
                                      </m:e>
                                      <m:sup>
                                        <m:r>
                                          <a:rPr lang="ru-RU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US" sz="2400" b="0" i="1" kern="120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 </m:t>
                                    </m:r>
                                  </m:e>
                                </m:nary>
                                <m:r>
                                  <a:rPr lang="en-US" sz="2400" b="0" i="1" kern="1200" smtClean="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    (2)</m:t>
                                </m:r>
                              </m:oMath>
                            </m:oMathPara>
                          </a14:m>
                          <a:endParaRPr lang="ru-RU" sz="24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06853290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ru-RU" sz="2400" i="1" kern="120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𝐿</m:t>
                                    </m:r>
                                  </m:e>
                                  <m:sub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КЭ</m:t>
                                    </m:r>
                                  </m:sub>
                                </m:sSub>
                                <m:r>
                                  <a:rPr lang="en-US" sz="2400" i="1" kern="12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 −</m:t>
                                </m:r>
                                <m:nary>
                                  <m:naryPr>
                                    <m:chr m:val="∑"/>
                                    <m:limLoc m:val="undOvr"/>
                                    <m:ctrlP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naryPr>
                                  <m:sub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𝑖</m:t>
                                    </m:r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=1</m:t>
                                    </m:r>
                                  </m:sub>
                                  <m:sup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𝑛</m:t>
                                    </m:r>
                                  </m:sup>
                                  <m:e>
                                    <m:sSub>
                                      <m:sSubPr>
                                        <m:ctrlPr>
                                          <a:rPr lang="ru-RU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𝑡</m:t>
                                        </m:r>
                                      </m:e>
                                      <m:sub>
                                        <m:r>
                                          <a:rPr lang="en-US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func>
                                      <m:funcPr>
                                        <m:ctrlPr>
                                          <a:rPr lang="ru-RU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funcPr>
                                      <m:fName>
                                        <m:r>
                                          <m:rPr>
                                            <m:sty m:val="p"/>
                                          </m:rPr>
                                          <a:rPr lang="en-US" sz="2400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log</m:t>
                                        </m:r>
                                      </m:fName>
                                      <m:e>
                                        <m:d>
                                          <m:dPr>
                                            <m:ctrlPr>
                                              <a:rPr lang="ru-RU" sz="2400" i="1" kern="12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+mn-ea"/>
                                                <a:cs typeface="+mn-cs"/>
                                              </a:rPr>
                                            </m:ctrlPr>
                                          </m:d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acc>
                                                  <m:accPr>
                                                    <m:chr m:val="̂"/>
                                                    <m:ctrlPr>
                                                      <a:rPr lang="en-US" sz="2400" i="1" kern="1200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panose="02040503050406030204" pitchFamily="18" charset="0"/>
                                                        <a:ea typeface="+mn-ea"/>
                                                        <a:cs typeface="+mn-cs"/>
                                                      </a:rPr>
                                                    </m:ctrlPr>
                                                  </m:accPr>
                                                  <m:e>
                                                    <m:r>
                                                      <a:rPr lang="en-US" sz="2400" b="0" i="1" kern="1200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panose="02040503050406030204" pitchFamily="18" charset="0"/>
                                                        <a:ea typeface="+mn-ea"/>
                                                        <a:cs typeface="+mn-cs"/>
                                                      </a:rPr>
                                                      <m:t>𝑝</m:t>
                                                    </m:r>
                                                  </m:e>
                                                </m:acc>
                                              </m:e>
                                              <m:sub>
                                                <m:r>
                                                  <a:rPr lang="en-US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  <m:t>𝑖</m:t>
                                                </m:r>
                                              </m:sub>
                                            </m:sSub>
                                          </m:e>
                                        </m:d>
                                      </m:e>
                                    </m:func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 </m:t>
                                    </m:r>
                                  </m:e>
                                </m:nary>
                                <m:r>
                                  <a:rPr lang="en-US" sz="2400" b="0" i="1" kern="1200" smtClean="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     (3)</m:t>
                                </m:r>
                              </m:oMath>
                            </m:oMathPara>
                          </a14:m>
                          <a:endParaRPr lang="ru-RU" sz="24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40526655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Таблица 2">
                <a:extLst>
                  <a:ext uri="{FF2B5EF4-FFF2-40B4-BE49-F238E27FC236}">
                    <a16:creationId xmlns:a16="http://schemas.microsoft.com/office/drawing/2014/main" id="{1EA03196-36C4-937F-C4DA-99DBD10ACD1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09968879"/>
                  </p:ext>
                </p:extLst>
              </p:nvPr>
            </p:nvGraphicFramePr>
            <p:xfrm>
              <a:off x="588172" y="1475299"/>
              <a:ext cx="6141310" cy="2637028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2247093">
                      <a:extLst>
                        <a:ext uri="{9D8B030D-6E8A-4147-A177-3AD203B41FA5}">
                          <a16:colId xmlns:a16="http://schemas.microsoft.com/office/drawing/2014/main" val="2433080646"/>
                        </a:ext>
                      </a:extLst>
                    </a:gridCol>
                    <a:gridCol w="3894217">
                      <a:extLst>
                        <a:ext uri="{9D8B030D-6E8A-4147-A177-3AD203B41FA5}">
                          <a16:colId xmlns:a16="http://schemas.microsoft.com/office/drawing/2014/main" val="2758475671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Тип задачи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Функция потерь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626682432"/>
                      </a:ext>
                    </a:extLst>
                  </a:tr>
                  <a:tr h="1089914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57903" t="-46369" r="-469" b="-10111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68532901"/>
                      </a:ext>
                    </a:extLst>
                  </a:tr>
                  <a:tr h="1089914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57903" t="-146369" r="-469" b="-111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405266559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1C0982F3-426F-9ABD-C49E-A94722281731}"/>
              </a:ext>
            </a:extLst>
          </p:cNvPr>
          <p:cNvSpPr txBox="1"/>
          <p:nvPr/>
        </p:nvSpPr>
        <p:spPr>
          <a:xfrm>
            <a:off x="6886711" y="1384297"/>
            <a:ext cx="471711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Параметры модели: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Обучающая выборка: 400000 примеров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Количество эпох: 20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Оптимизатор: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Adam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Скорость обучения на первой эпохе: 0,1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Уменьшение скорости обучения в 10 раз каждые 5 эпох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B8DA48C-3D95-CE75-4983-785BE4E29E38}"/>
                  </a:ext>
                </a:extLst>
              </p:cNvPr>
              <p:cNvSpPr txBox="1"/>
              <p:nvPr/>
            </p:nvSpPr>
            <p:spPr>
              <a:xfrm>
                <a:off x="588172" y="4245642"/>
                <a:ext cx="7026029" cy="22467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СКО</m:t>
                        </m:r>
                      </m:sub>
                    </m:sSub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среднеквадратичная ошибка,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КЭ</m:t>
                        </m:r>
                      </m:sub>
                    </m:sSub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кросс-энтропия,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истинный ответ,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ru-RU" sz="2000" i="1" kern="120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2000" i="1" kern="120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ru-RU" sz="2000" i="1" kern="120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acc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предсказываемый ответ,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вектор с индексом истинного класса,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000" i="1" kern="1200" smtClean="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+mn-ea"/>
                                <a:cs typeface="+mn-cs"/>
                              </a:rPr>
                            </m:ctrlPr>
                          </m:accPr>
                          <m:e>
                            <m:r>
                              <a:rPr lang="en-US" sz="2000" b="0" i="1" kern="1200" smtClean="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+mn-ea"/>
                                <a:cs typeface="+mn-cs"/>
                              </a:rPr>
                              <m:t>𝑝</m:t>
                            </m:r>
                          </m:e>
                        </m:acc>
                      </m:e>
                      <m:sub>
                        <m:r>
                          <a:rPr lang="en-US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𝑖</m:t>
                        </m:r>
                      </m:sub>
                    </m:sSub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  <a:cs typeface="+mn-cs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предсказываемая вероятность принадлежности к классу</a:t>
                </a:r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</a:t>
                </a:r>
                <a:endPara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000" b="0" i="1" dirty="0" smtClean="0"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количество примеров.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B8DA48C-3D95-CE75-4983-785BE4E29E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8172" y="4245642"/>
                <a:ext cx="7026029" cy="2246769"/>
              </a:xfrm>
              <a:prstGeom prst="rect">
                <a:avLst/>
              </a:prstGeom>
              <a:blipFill>
                <a:blip r:embed="rId3"/>
                <a:stretch>
                  <a:fillRect t="-1355" b="-379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790AF20-14FE-3964-66F0-A09158715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7</a:t>
            </a:fld>
            <a:r>
              <a:rPr lang="en-US" dirty="0"/>
              <a:t>/11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330086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D12FA33D-DDA7-1E12-5658-FB81E036E2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8132958"/>
              </p:ext>
            </p:extLst>
          </p:nvPr>
        </p:nvGraphicFramePr>
        <p:xfrm>
          <a:off x="885201" y="3070363"/>
          <a:ext cx="9984998" cy="301752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792099">
                  <a:extLst>
                    <a:ext uri="{9D8B030D-6E8A-4147-A177-3AD203B41FA5}">
                      <a16:colId xmlns:a16="http://schemas.microsoft.com/office/drawing/2014/main" val="3068054777"/>
                    </a:ext>
                  </a:extLst>
                </a:gridCol>
                <a:gridCol w="1725843">
                  <a:extLst>
                    <a:ext uri="{9D8B030D-6E8A-4147-A177-3AD203B41FA5}">
                      <a16:colId xmlns:a16="http://schemas.microsoft.com/office/drawing/2014/main" val="808476238"/>
                    </a:ext>
                  </a:extLst>
                </a:gridCol>
                <a:gridCol w="1692857">
                  <a:extLst>
                    <a:ext uri="{9D8B030D-6E8A-4147-A177-3AD203B41FA5}">
                      <a16:colId xmlns:a16="http://schemas.microsoft.com/office/drawing/2014/main" val="3073163338"/>
                    </a:ext>
                  </a:extLst>
                </a:gridCol>
                <a:gridCol w="2502568">
                  <a:extLst>
                    <a:ext uri="{9D8B030D-6E8A-4147-A177-3AD203B41FA5}">
                      <a16:colId xmlns:a16="http://schemas.microsoft.com/office/drawing/2014/main" val="4248216670"/>
                    </a:ext>
                  </a:extLst>
                </a:gridCol>
                <a:gridCol w="1074821">
                  <a:extLst>
                    <a:ext uri="{9D8B030D-6E8A-4147-A177-3AD203B41FA5}">
                      <a16:colId xmlns:a16="http://schemas.microsoft.com/office/drawing/2014/main" val="3838038777"/>
                    </a:ext>
                  </a:extLst>
                </a:gridCol>
                <a:gridCol w="1196810">
                  <a:extLst>
                    <a:ext uri="{9D8B030D-6E8A-4147-A177-3AD203B41FA5}">
                      <a16:colId xmlns:a16="http://schemas.microsoft.com/office/drawing/2014/main" val="3612326279"/>
                    </a:ext>
                  </a:extLst>
                </a:gridCol>
              </a:tblGrid>
              <a:tr h="150892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Тип фильтра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Размер окна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i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пикселей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Количество скрытых слоёв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Использование нормализации на входе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SSIM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GMSD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798848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Регрессия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Нет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0,87</a:t>
                      </a:r>
                      <a:r>
                        <a:rPr lang="ru-RU" sz="18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0,056</a:t>
                      </a:r>
                      <a:endParaRPr lang="ru-RU" sz="18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215185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Регрессия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Да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0,846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0,064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98558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Классификация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Нет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864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062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736448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Классификация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Да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863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065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60795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Фильтр анизотропной диффузии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825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0,078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78871550"/>
                  </a:ext>
                </a:extLst>
              </a:tr>
            </a:tbl>
          </a:graphicData>
        </a:graphic>
      </p:graphicFrame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FD58944-D6E9-9F1D-5E89-885D75966B85}"/>
                  </a:ext>
                </a:extLst>
              </p:cNvPr>
              <p:cNvSpPr txBox="1"/>
              <p:nvPr/>
            </p:nvSpPr>
            <p:spPr>
              <a:xfrm>
                <a:off x="885201" y="1120801"/>
                <a:ext cx="7259432" cy="16312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Оценки моделей проводились на 1000 оптических изображений с наложенным спекл-шумом.</a:t>
                </a:r>
              </a:p>
              <a:p>
                <a:endPara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Оптимальные параметры фильтра анизотропной диффузии:</a:t>
                </a:r>
              </a:p>
              <a:p>
                <a14:m>
                  <m:oMath xmlns:m="http://schemas.openxmlformats.org/officeDocument/2006/math"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=13</m:t>
                    </m:r>
                    <m:r>
                      <a:rPr lang="en-US" sz="2000" b="0" i="0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; </m:t>
                    </m:r>
                    <m:r>
                      <m:rPr>
                        <m:sty m:val="p"/>
                      </m:rPr>
                      <a:rPr lang="en-US" sz="2000" b="0" i="0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Δ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=0,25; 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𝑘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=5 [1]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FD58944-D6E9-9F1D-5E89-885D75966B8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5201" y="1120801"/>
                <a:ext cx="7259432" cy="1631216"/>
              </a:xfrm>
              <a:prstGeom prst="rect">
                <a:avLst/>
              </a:prstGeom>
              <a:blipFill>
                <a:blip r:embed="rId3"/>
                <a:stretch>
                  <a:fillRect l="-840" t="-2247" b="-337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B7DEB9AF-9869-B90D-2F2D-726BB7055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8</a:t>
            </a:fld>
            <a:r>
              <a:rPr lang="en-US" dirty="0"/>
              <a:t>/11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545939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1" name="Группа 30">
            <a:extLst>
              <a:ext uri="{FF2B5EF4-FFF2-40B4-BE49-F238E27FC236}">
                <a16:creationId xmlns:a16="http://schemas.microsoft.com/office/drawing/2014/main" id="{C80A9A43-05C6-2237-3C1C-FE2E460FEDC1}"/>
              </a:ext>
            </a:extLst>
          </p:cNvPr>
          <p:cNvGrpSpPr/>
          <p:nvPr/>
        </p:nvGrpSpPr>
        <p:grpSpPr>
          <a:xfrm>
            <a:off x="542925" y="1433932"/>
            <a:ext cx="3510000" cy="2709332"/>
            <a:chOff x="542925" y="986257"/>
            <a:chExt cx="3510000" cy="2709332"/>
          </a:xfrm>
        </p:grpSpPr>
        <p:pic>
          <p:nvPicPr>
            <p:cNvPr id="6" name="Рисунок 5" descr="Изображение выглядит как карта, черно-белый, воздуш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8E2014FD-FF20-9B80-E236-A1924AD263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2925" y="986257"/>
              <a:ext cx="3510000" cy="2340000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4446161-964D-7325-5385-3A3FA40565AB}"/>
                </a:ext>
              </a:extLst>
            </p:cNvPr>
            <p:cNvSpPr txBox="1"/>
            <p:nvPr/>
          </p:nvSpPr>
          <p:spPr>
            <a:xfrm>
              <a:off x="2115022" y="3326257"/>
              <a:ext cx="3658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а)</a:t>
              </a:r>
            </a:p>
          </p:txBody>
        </p:sp>
      </p:grpSp>
      <p:grpSp>
        <p:nvGrpSpPr>
          <p:cNvPr id="30" name="Группа 29">
            <a:extLst>
              <a:ext uri="{FF2B5EF4-FFF2-40B4-BE49-F238E27FC236}">
                <a16:creationId xmlns:a16="http://schemas.microsoft.com/office/drawing/2014/main" id="{DC422F89-8ACB-41C3-DB6D-CC10C3F22EFA}"/>
              </a:ext>
            </a:extLst>
          </p:cNvPr>
          <p:cNvGrpSpPr/>
          <p:nvPr/>
        </p:nvGrpSpPr>
        <p:grpSpPr>
          <a:xfrm>
            <a:off x="4375679" y="1433932"/>
            <a:ext cx="3510001" cy="2709332"/>
            <a:chOff x="4375679" y="986257"/>
            <a:chExt cx="3510001" cy="2709332"/>
          </a:xfrm>
        </p:grpSpPr>
        <p:pic>
          <p:nvPicPr>
            <p:cNvPr id="10" name="Рисунок 9" descr="Изображение выглядит как карта, черно-белый, кратер, воздуш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B4C236CC-69A2-0EFB-1343-BB76963610C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75679" y="986257"/>
              <a:ext cx="3510001" cy="234000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5F855E5-0906-8744-E53A-5638FAC89659}"/>
                </a:ext>
              </a:extLst>
            </p:cNvPr>
            <p:cNvSpPr txBox="1"/>
            <p:nvPr/>
          </p:nvSpPr>
          <p:spPr>
            <a:xfrm>
              <a:off x="5906685" y="3326257"/>
              <a:ext cx="3786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б)</a:t>
              </a:r>
            </a:p>
          </p:txBody>
        </p:sp>
      </p:grpSp>
      <p:grpSp>
        <p:nvGrpSpPr>
          <p:cNvPr id="29" name="Группа 28">
            <a:extLst>
              <a:ext uri="{FF2B5EF4-FFF2-40B4-BE49-F238E27FC236}">
                <a16:creationId xmlns:a16="http://schemas.microsoft.com/office/drawing/2014/main" id="{9B394948-C5D5-3FF2-B586-3687CA434D84}"/>
              </a:ext>
            </a:extLst>
          </p:cNvPr>
          <p:cNvGrpSpPr/>
          <p:nvPr/>
        </p:nvGrpSpPr>
        <p:grpSpPr>
          <a:xfrm>
            <a:off x="8227200" y="1412830"/>
            <a:ext cx="3509999" cy="2730434"/>
            <a:chOff x="8227200" y="965155"/>
            <a:chExt cx="3509999" cy="2730434"/>
          </a:xfrm>
        </p:grpSpPr>
        <p:pic>
          <p:nvPicPr>
            <p:cNvPr id="23" name="Рисунок 22" descr="Изображение выглядит как карта, черно-белый, воздушный, кратер&#10;&#10;Автоматически созданное описание">
              <a:extLst>
                <a:ext uri="{FF2B5EF4-FFF2-40B4-BE49-F238E27FC236}">
                  <a16:creationId xmlns:a16="http://schemas.microsoft.com/office/drawing/2014/main" id="{79223EB6-9B5F-0424-019F-3E409966D29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27200" y="965155"/>
              <a:ext cx="3509999" cy="2340000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79AB63E-BBB5-5FF3-6DA2-9213BB4F444A}"/>
                </a:ext>
              </a:extLst>
            </p:cNvPr>
            <p:cNvSpPr txBox="1"/>
            <p:nvPr/>
          </p:nvSpPr>
          <p:spPr>
            <a:xfrm>
              <a:off x="9799296" y="3326257"/>
              <a:ext cx="51577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в)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409FF74E-224D-30EC-C045-62B7331878EA}"/>
              </a:ext>
            </a:extLst>
          </p:cNvPr>
          <p:cNvSpPr txBox="1"/>
          <p:nvPr/>
        </p:nvSpPr>
        <p:spPr>
          <a:xfrm>
            <a:off x="1589490" y="4397305"/>
            <a:ext cx="939164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Рис. 7. а – Радиолокационное изображение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 – применение фильтра анизотропной диффузии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– применение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нейросетевого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фильтра: регрессия без нормализации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52F37C9E-0111-A340-0CF7-E5197B7DB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9</a:t>
            </a:fld>
            <a:r>
              <a:rPr lang="en-US" dirty="0"/>
              <a:t>/11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7640458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imes New Roman/Arial">
      <a:maj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3119</TotalTime>
  <Words>917</Words>
  <Application>Microsoft Office PowerPoint</Application>
  <PresentationFormat>Широкоэкранный</PresentationFormat>
  <Paragraphs>205</Paragraphs>
  <Slides>18</Slides>
  <Notes>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3" baseType="lpstr">
      <vt:lpstr>Arial</vt:lpstr>
      <vt:lpstr>Calibri</vt:lpstr>
      <vt:lpstr>Cambria Math</vt:lpstr>
      <vt:lpstr>Times New Roman</vt:lpstr>
      <vt:lpstr>Тема Office</vt:lpstr>
      <vt:lpstr>ПОВЫШЕНИЕ КАЧЕСТВА Радиолокационных ИЗОБРАЖЕНИЙ ЗА СЧЁТ ФИЛЬТРАЦИИ МУЛЬТИПЛИКАТИВНОГО ШУМА С ПОМОЩЬЮ МЕТОДОВ ГЛУБОКОГО ОБУЧЕНИЯ</vt:lpstr>
      <vt:lpstr>Цель и задачи</vt:lpstr>
      <vt:lpstr>Радиолокационные изображения</vt:lpstr>
      <vt:lpstr>Спекл-шум</vt:lpstr>
      <vt:lpstr>Создание набора данных для обучения</vt:lpstr>
      <vt:lpstr>Архитектура нейронной сети</vt:lpstr>
      <vt:lpstr>Гиперпараметры нейронной сети</vt:lpstr>
      <vt:lpstr>Результаты</vt:lpstr>
      <vt:lpstr>Результаты</vt:lpstr>
      <vt:lpstr>Выводы</vt:lpstr>
      <vt:lpstr>Спасибо за внимание!</vt:lpstr>
      <vt:lpstr>Создание набора данных для обучения</vt:lpstr>
      <vt:lpstr>Создание набора данных для обучения</vt:lpstr>
      <vt:lpstr>Результаты</vt:lpstr>
      <vt:lpstr>Результаты</vt:lpstr>
      <vt:lpstr>Результаты</vt:lpstr>
      <vt:lpstr>Метрики оценки качества</vt:lpstr>
      <vt:lpstr>Метрики оценки качества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ПОВЫШЕНИЕ КАЧЕСТВА РАДИОЛОКАЦИОННХ ИЗОБРАЖЕНИЙ ЗА СЧЁТ ФИЛЬТРАЦИИ МУЛЬТИПЛИКАТИВНОГО ШУМА С ПОМОЩЬЮ МЕТОДОВ ГЛУБОКОГО ОБУЧЕНИЯ</dc:title>
  <dc:creator>Вадим Баташев</dc:creator>
  <cp:lastModifiedBy>Вадим Баташев</cp:lastModifiedBy>
  <cp:revision>141</cp:revision>
  <cp:lastPrinted>2023-06-05T08:59:27Z</cp:lastPrinted>
  <dcterms:created xsi:type="dcterms:W3CDTF">2023-05-31T07:00:52Z</dcterms:created>
  <dcterms:modified xsi:type="dcterms:W3CDTF">2023-06-19T18:59:47Z</dcterms:modified>
</cp:coreProperties>
</file>

<file path=docProps/thumbnail.jpeg>
</file>